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350" r:id="rId2"/>
    <p:sldId id="351" r:id="rId3"/>
    <p:sldId id="256" r:id="rId4"/>
    <p:sldId id="358" r:id="rId5"/>
    <p:sldId id="359" r:id="rId6"/>
    <p:sldId id="360" r:id="rId7"/>
    <p:sldId id="361" r:id="rId8"/>
    <p:sldId id="353" r:id="rId9"/>
    <p:sldId id="354" r:id="rId10"/>
    <p:sldId id="355" r:id="rId11"/>
    <p:sldId id="357" r:id="rId12"/>
    <p:sldId id="356" r:id="rId13"/>
    <p:sldId id="352" r:id="rId14"/>
    <p:sldId id="341" r:id="rId15"/>
    <p:sldId id="302" r:id="rId16"/>
    <p:sldId id="301" r:id="rId17"/>
    <p:sldId id="303" r:id="rId18"/>
    <p:sldId id="304" r:id="rId19"/>
    <p:sldId id="262" r:id="rId20"/>
    <p:sldId id="278" r:id="rId21"/>
    <p:sldId id="312" r:id="rId22"/>
    <p:sldId id="265" r:id="rId23"/>
    <p:sldId id="268" r:id="rId24"/>
    <p:sldId id="288" r:id="rId25"/>
    <p:sldId id="314" r:id="rId26"/>
    <p:sldId id="266" r:id="rId27"/>
    <p:sldId id="271" r:id="rId28"/>
    <p:sldId id="272" r:id="rId29"/>
    <p:sldId id="293" r:id="rId30"/>
    <p:sldId id="274" r:id="rId31"/>
    <p:sldId id="308" r:id="rId32"/>
    <p:sldId id="275" r:id="rId33"/>
    <p:sldId id="269" r:id="rId34"/>
    <p:sldId id="289" r:id="rId35"/>
    <p:sldId id="27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50" autoAdjust="0"/>
    <p:restoredTop sz="86423" autoAdjust="0"/>
  </p:normalViewPr>
  <p:slideViewPr>
    <p:cSldViewPr snapToGrid="0">
      <p:cViewPr varScale="1">
        <p:scale>
          <a:sx n="79" d="100"/>
          <a:sy n="79" d="100"/>
        </p:scale>
        <p:origin x="821" y="72"/>
      </p:cViewPr>
      <p:guideLst/>
    </p:cSldViewPr>
  </p:slideViewPr>
  <p:outlineViewPr>
    <p:cViewPr>
      <p:scale>
        <a:sx n="100" d="100"/>
        <a:sy n="100"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5EFD52-4B26-4849-8B88-65EB9A1F91FF}" type="datetimeFigureOut">
              <a:rPr lang="en-US" smtClean="0"/>
              <a:t>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75EF34-4E8D-4B93-AC6B-0AD5D1DA9A50}" type="slidenum">
              <a:rPr lang="en-US" smtClean="0"/>
              <a:t>‹#›</a:t>
            </a:fld>
            <a:endParaRPr lang="en-US"/>
          </a:p>
        </p:txBody>
      </p:sp>
    </p:spTree>
    <p:extLst>
      <p:ext uri="{BB962C8B-B14F-4D97-AF65-F5344CB8AC3E}">
        <p14:creationId xmlns:p14="http://schemas.microsoft.com/office/powerpoint/2010/main" val="2979245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facebook.com/hashtag/programming?__eep__=6&amp;__tn__=*NK*F" TargetMode="External"/><Relationship Id="rId3" Type="http://schemas.openxmlformats.org/officeDocument/2006/relationships/hyperlink" Target="https://www.facebook.com/hashtag/webdevelopment?__eep__=6&amp;__tn__=*NK*F" TargetMode="External"/><Relationship Id="rId7" Type="http://schemas.openxmlformats.org/officeDocument/2006/relationships/hyperlink" Target="https://www.facebook.com/hashtag/techcareer?__eep__=6&amp;__tn__=*NK*F"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facebook.com/hashtag/developers?__eep__=6&amp;__tn__=*NK*F" TargetMode="External"/><Relationship Id="rId5" Type="http://schemas.openxmlformats.org/officeDocument/2006/relationships/hyperlink" Target="https://www.facebook.com/hashtag/learntocode?__eep__=6&amp;__tn__=*NK*F" TargetMode="External"/><Relationship Id="rId10" Type="http://schemas.openxmlformats.org/officeDocument/2006/relationships/hyperlink" Target="https://www.facebook.com/hashtag/code231?__eep__=6&amp;__tn__=*NK*F" TargetMode="External"/><Relationship Id="rId4" Type="http://schemas.openxmlformats.org/officeDocument/2006/relationships/hyperlink" Target="https://www.facebook.com/hashtag/roadmap?__eep__=6&amp;__tn__=*NK*F" TargetMode="External"/><Relationship Id="rId9" Type="http://schemas.openxmlformats.org/officeDocument/2006/relationships/hyperlink" Target="https://www.facebook.com/hashtag/fblifestyle?__eep__=6&amp;__tn__=*NK*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acebook.com/AnimationCoding?__cft__%5b0%5d=AZY0hWWMjlNNRnKaEXhrQUZlvKhNCuSzxP8UqreoP7ZT46M2qS27CZkOrBQXfgByRPYjdaynV8UZQeD_R3owYyPh4cc0PXJv3P6L3hCdO6L4NrZDQgnVN6RYUpXgmLlu8cJwaiPOBc3sCSSdEg6_tHzVkDhkv2-gcnmb9inhWBT_mJhLyXHJLQOXmL-3dQ6hR4NZspDgFK1Bt-ZiPwYH740Z&amp;__tn__=-%5dK*F"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facebook.com/groups/aczone/?__cft__%5b0%5d=AZY0hWWMjlNNRnKaEXhrQUZlvKhNCuSzxP8UqreoP7ZT46M2qS27CZkOrBQXfgByRPYjdaynV8UZQeD_R3owYyPh4cc0PXJv3P6L3hCdO6L4NrZDQgnVN6RYUpXgmLlu8cJwaiPOBc3sCSSdEg6_tHzVkDhkv2-gcnmb9inhWBT_mJhLyXHJLQOXmL-3dQ6hR4NZspDgFK1Bt-ZiPwYH740Z&amp;__tn__=-UK*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b="0" i="0" u="none" strike="noStrike" kern="1200" dirty="0">
                <a:solidFill>
                  <a:schemeClr val="tx1"/>
                </a:solidFill>
                <a:effectLst/>
                <a:latin typeface="+mn-lt"/>
                <a:ea typeface="+mn-ea"/>
                <a:cs typeface="+mn-cs"/>
              </a:rPr>
              <a:t> Learning Web Development isn’t hard — following the wrong roadmap is.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Most beginners struggle with:  What to learn first</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Which tools to choose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Frontend or Backend?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This roadmap shows a clear step-by-step path: • Web &amp; server fundamentals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Frontend (HTML, CSS, JavaScript, React, etc.)</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Backend (Node.js, Python, Java, Django…)</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Databases, Git &amp; Testing</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Deployment, Portfolio &amp; Internship</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Key takeaway:</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More than technologies, sequence and consistency matter.</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With the right roadmap, progress becomes natural.</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Save this roadmap if you’re serious about becoming a Web Developer.</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Would you choose Frontend or Backend — and why?</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Drop your answer in the comments</a:t>
            </a:r>
            <a:br>
              <a:rPr lang="en-US" sz="1200" b="0" i="0" u="none" strike="noStrike" kern="1200" dirty="0">
                <a:solidFill>
                  <a:schemeClr val="tx1"/>
                </a:solidFill>
                <a:effectLst/>
                <a:latin typeface="+mn-lt"/>
                <a:ea typeface="+mn-ea"/>
                <a:cs typeface="+mn-cs"/>
              </a:rPr>
            </a:br>
            <a:r>
              <a:rPr lang="en-US" sz="1200" b="1" i="0" u="none" strike="noStrike" kern="1200" dirty="0">
                <a:solidFill>
                  <a:schemeClr val="tx1"/>
                </a:solidFill>
                <a:effectLst/>
                <a:latin typeface="+mn-lt"/>
                <a:ea typeface="+mn-ea"/>
                <a:cs typeface="+mn-cs"/>
                <a:hlinkClick r:id="rId3"/>
              </a:rPr>
              <a:t>#WebDevelopment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4"/>
              </a:rPr>
              <a:t>#Roadmap</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5"/>
              </a:rPr>
              <a:t>#LearnToCode</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6"/>
              </a:rPr>
              <a:t>#Developers</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7"/>
              </a:rPr>
              <a:t>#TechCareer</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8"/>
              </a:rPr>
              <a:t>#Programming</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9"/>
              </a:rPr>
              <a:t>#fblifestyle</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10"/>
              </a:rPr>
              <a:t>#code231</a:t>
            </a:r>
            <a:r>
              <a:rPr lang="en-US" sz="1200" b="0" i="0" u="none" strike="noStrike" kern="1200" dirty="0">
                <a:solidFill>
                  <a:schemeClr val="tx1"/>
                </a:solidFill>
                <a:effectLst/>
                <a:latin typeface="+mn-lt"/>
                <a:ea typeface="+mn-ea"/>
                <a:cs typeface="+mn-cs"/>
              </a:rPr>
              <a:t> </a:t>
            </a:r>
          </a:p>
          <a:p>
            <a:pPr fontAlgn="ctr"/>
            <a:r>
              <a:rPr lang="en-US" sz="1200" b="1" i="0" u="sng" strike="noStrike" kern="1200" dirty="0">
                <a:solidFill>
                  <a:schemeClr val="tx1"/>
                </a:solidFill>
                <a:effectLst/>
                <a:latin typeface="+mn-lt"/>
                <a:ea typeface="+mn-ea"/>
                <a:cs typeface="+mn-cs"/>
              </a:rPr>
              <a:t>See less</a:t>
            </a:r>
          </a:p>
          <a:p>
            <a:endParaRPr lang="en-US" dirty="0"/>
          </a:p>
        </p:txBody>
      </p:sp>
      <p:sp>
        <p:nvSpPr>
          <p:cNvPr id="4" name="Slide Number Placeholder 3"/>
          <p:cNvSpPr>
            <a:spLocks noGrp="1"/>
          </p:cNvSpPr>
          <p:nvPr>
            <p:ph type="sldNum" sz="quarter" idx="5"/>
          </p:nvPr>
        </p:nvSpPr>
        <p:spPr/>
        <p:txBody>
          <a:bodyPr/>
          <a:lstStyle/>
          <a:p>
            <a:fld id="{9075EF34-4E8D-4B93-AC6B-0AD5D1DA9A50}" type="slidenum">
              <a:rPr lang="en-US" smtClean="0"/>
              <a:t>2</a:t>
            </a:fld>
            <a:endParaRPr lang="en-US"/>
          </a:p>
        </p:txBody>
      </p:sp>
    </p:spTree>
    <p:extLst>
      <p:ext uri="{BB962C8B-B14F-4D97-AF65-F5344CB8AC3E}">
        <p14:creationId xmlns:p14="http://schemas.microsoft.com/office/powerpoint/2010/main" val="7252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Web development roadmap </a:t>
            </a:r>
            <a:br>
              <a:rPr lang="en-US" dirty="0"/>
            </a:br>
            <a:br>
              <a:rPr lang="en-US" dirty="0"/>
            </a:br>
            <a:r>
              <a:rPr lang="en-US" sz="1200" b="0" i="0" kern="1200" dirty="0">
                <a:solidFill>
                  <a:schemeClr val="tx1"/>
                </a:solidFill>
                <a:effectLst/>
                <a:latin typeface="+mn-lt"/>
                <a:ea typeface="+mn-ea"/>
                <a:cs typeface="+mn-cs"/>
              </a:rPr>
              <a:t>HTML → CSS → CSS frameworks → JavaScript → DOM → Git and GitHub → API → React/Angular/Vue → Node.js → Database → Well Paid Job!</a:t>
            </a:r>
            <a:endParaRPr lang="en-US" dirty="0"/>
          </a:p>
        </p:txBody>
      </p:sp>
      <p:sp>
        <p:nvSpPr>
          <p:cNvPr id="4" name="Slide Number Placeholder 3"/>
          <p:cNvSpPr>
            <a:spLocks noGrp="1"/>
          </p:cNvSpPr>
          <p:nvPr>
            <p:ph type="sldNum" sz="quarter" idx="5"/>
          </p:nvPr>
        </p:nvSpPr>
        <p:spPr/>
        <p:txBody>
          <a:bodyPr/>
          <a:lstStyle/>
          <a:p>
            <a:fld id="{9075EF34-4E8D-4B93-AC6B-0AD5D1DA9A50}" type="slidenum">
              <a:rPr lang="en-US" smtClean="0"/>
              <a:t>8</a:t>
            </a:fld>
            <a:endParaRPr lang="en-US"/>
          </a:p>
        </p:txBody>
      </p:sp>
    </p:spTree>
    <p:extLst>
      <p:ext uri="{BB962C8B-B14F-4D97-AF65-F5344CB8AC3E}">
        <p14:creationId xmlns:p14="http://schemas.microsoft.com/office/powerpoint/2010/main" val="625661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Web Development Roadmap: From Basics to Pro</a:t>
            </a:r>
            <a:br>
              <a:rPr lang="en-US" sz="1200" b="0" i="0" u="none" strike="noStrike" kern="1200" dirty="0">
                <a:solidFill>
                  <a:schemeClr val="tx1"/>
                </a:solidFill>
                <a:effectLst/>
                <a:latin typeface="+mn-lt"/>
                <a:ea typeface="+mn-ea"/>
                <a:cs typeface="+mn-cs"/>
              </a:rPr>
            </a:br>
            <a:r>
              <a:rPr lang="en-US" sz="1200" b="1" i="0" u="none" strike="noStrike" kern="1200" dirty="0">
                <a:solidFill>
                  <a:schemeClr val="tx1"/>
                </a:solidFill>
                <a:effectLst/>
                <a:latin typeface="+mn-lt"/>
                <a:ea typeface="+mn-ea"/>
                <a:cs typeface="+mn-cs"/>
                <a:hlinkClick r:id="rId3"/>
              </a:rPr>
              <a:t>Animation Coding</a:t>
            </a:r>
            <a:r>
              <a:rPr lang="en-US" sz="1200" b="0" i="0" u="none" strike="noStrike" kern="1200" dirty="0">
                <a:solidFill>
                  <a:schemeClr val="tx1"/>
                </a:solidFill>
                <a:effectLst/>
                <a:latin typeface="+mn-lt"/>
                <a:ea typeface="+mn-ea"/>
                <a:cs typeface="+mn-cs"/>
              </a:rPr>
              <a:t> &gt;&gt; </a:t>
            </a:r>
            <a:r>
              <a:rPr lang="en-US" sz="1200" b="1" i="0" u="none" strike="noStrike" kern="1200" dirty="0">
                <a:solidFill>
                  <a:schemeClr val="tx1"/>
                </a:solidFill>
                <a:effectLst/>
                <a:latin typeface="+mn-lt"/>
                <a:ea typeface="+mn-ea"/>
                <a:cs typeface="+mn-cs"/>
                <a:hlinkClick r:id="rId4"/>
              </a:rPr>
              <a:t>Animation Coding Zone</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If you’re starting your journey in **web development**, having a clear roadmap makes all the difference. Here’s a simple path that helped me (and can help many beginners too):</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**1. Basics**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HTML – structure of the web</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CSS – styling and layouts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JavaScript – logic and interactivity</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**2. Advanced Frontend**</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Responsive design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JavaScript ES6+</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Frameworks/Libraries (React, Angular, or Vue)</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**3. Backend Development**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Basics of servers &amp; APIs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Node.js / Python / PHP</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Databases (MySQL, MongoDB)</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**4. Version Control &amp; Tools**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Git &amp; GitHub</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Package managers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Deployment basics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**5. Practice &amp; Projects**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Build real projects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Improve problem-solving</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Keep learning and iterating</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**Special Mention:**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 big shoutout to w3schools — one of the best platforms for beginners. Its simple explanations, examples, and hands-on practice make learning web technologies much easier and more approachable.</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Consistency + practice + the right resources = growth </a:t>
            </a:r>
            <a:br>
              <a:rPr lang="en-US" sz="1200" b="0" i="0" u="none" strike="noStrike"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9075EF34-4E8D-4B93-AC6B-0AD5D1DA9A50}" type="slidenum">
              <a:rPr lang="en-US" smtClean="0"/>
              <a:t>14</a:t>
            </a:fld>
            <a:endParaRPr lang="en-US"/>
          </a:p>
        </p:txBody>
      </p:sp>
    </p:spTree>
    <p:extLst>
      <p:ext uri="{BB962C8B-B14F-4D97-AF65-F5344CB8AC3E}">
        <p14:creationId xmlns:p14="http://schemas.microsoft.com/office/powerpoint/2010/main" val="4178861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a:prstGeom prst="rect">
            <a:avLst/>
          </a:prstGeo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a:prstGeom prst="rect">
            <a:avLst/>
          </a:prstGeo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404599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a:prstGeom prst="rect">
            <a:avLst/>
          </a:prstGeo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1839325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a:prstGeom prst="rect">
            <a:avLst/>
          </a:prstGeo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12741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a:prstGeom prst="rect">
            <a:avLst/>
          </a:prstGeo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a:prstGeom prst="rect">
            <a:avLst/>
          </a:prstGeo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5945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a:prstGeom prst="rect">
            <a:avLst/>
          </a:prstGeo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2097814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400530"/>
          </a:xfrm>
          <a:prstGeom prst="rect">
            <a:avLst/>
          </a:prstGeom>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a:prstGeom prst="rect">
            <a:avLst/>
          </a:prstGeo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a:prstGeom prst="rect">
            <a:avLst/>
          </a:prstGeo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a:prstGeom prst="rect">
            <a:avLst/>
          </a:prstGeo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a:prstGeom prst="rect">
            <a:avLst/>
          </a:prstGeo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a:prstGeom prst="rect">
            <a:avLst/>
          </a:prstGeo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a:prstGeom prst="rect">
            <a:avLst/>
          </a:prstGeo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4"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616949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400530"/>
          </a:xfrm>
          <a:prstGeom prst="rect">
            <a:avLst/>
          </a:prstGeom>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a:prstGeom prst="rect">
            <a:avLst/>
          </a:prstGeo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a:prstGeom prst="rect">
            <a:avLst/>
          </a:prstGeo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a:prstGeom prst="rect">
            <a:avLst/>
          </a:prstGeo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a:prstGeom prst="rect">
            <a:avLst/>
          </a:prstGeo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a:prstGeom prst="rect">
            <a:avLst/>
          </a:prstGeo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a:prstGeom prst="rect">
            <a:avLst/>
          </a:prstGeo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4"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1934463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40053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03312" y="2052918"/>
            <a:ext cx="8946541" cy="4195481"/>
          </a:xfrm>
          <a:prstGeom prst="rect">
            <a:avLst/>
          </a:prstGeo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2220733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2847840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40053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103312" y="2052918"/>
            <a:ext cx="8946541" cy="41954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1538664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a:prstGeom prst="rect">
            <a:avLst/>
          </a:prstGeo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14534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40053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3513944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40053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a:prstGeom prst="rect">
            <a:avLst/>
          </a:prstGeo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a:prstGeom prst="rect">
            <a:avLst/>
          </a:prstGeo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8" name="Footer Placeholder 7"/>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9" name="Slide Number Placeholder 8"/>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25761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400530"/>
          </a:xfrm>
          <a:prstGeom prst="rect">
            <a:avLst/>
          </a:prstGeom>
        </p:spPr>
        <p:txBody>
          <a:bodyPr/>
          <a:lstStyle/>
          <a:p>
            <a:r>
              <a:rPr lang="en-US"/>
              <a:t>Click to edit Master title style</a:t>
            </a:r>
            <a:endParaRPr lang="en-US" dirty="0"/>
          </a:p>
        </p:txBody>
      </p:sp>
      <p:sp>
        <p:nvSpPr>
          <p:cNvPr id="7" name="Date Placeholder 2"/>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5" name="Footer Placeholder 3"/>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4"/>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217720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953485"/>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a:prstGeom prst="rect">
            <a:avLst/>
          </a:prstGeo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5" name="Footer Placeholder 5"/>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6"/>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1054520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a:prstGeom prst="rect">
            <a:avLst/>
          </a:prstGeo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fld id="{44CC3FFA-03FE-440D-8D23-388B79D4B4E1}" type="datetimeFigureOut">
              <a:rPr lang="en-US" smtClean="0"/>
              <a:t>2/6/2026</a:t>
            </a:fld>
            <a:endParaRPr lang="en-US"/>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fld id="{1162DEA8-4BF9-45C7-9EBC-272A21BD3BF4}" type="slidenum">
              <a:rPr lang="en-US" smtClean="0"/>
              <a:t>‹#›</a:t>
            </a:fld>
            <a:endParaRPr lang="en-US"/>
          </a:p>
        </p:txBody>
      </p:sp>
    </p:spTree>
    <p:extLst>
      <p:ext uri="{BB962C8B-B14F-4D97-AF65-F5344CB8AC3E}">
        <p14:creationId xmlns:p14="http://schemas.microsoft.com/office/powerpoint/2010/main" val="2571617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7984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y be an image of text that says &quot;5 Language I CSS5 5 JavaScript JS Front End Framework React Vue jQuery Libraries &lt;/&gt; Tailwind Angular Web Development Bootstrap B James Code Lab JavaScript (Node. s) de Python Language PHP php Ruby Back BackEnd-Database End Database Java MySQL REST MongoDB API API REST 1호 PostgreSQL GraphQL&quot;">
            <a:extLst>
              <a:ext uri="{FF2B5EF4-FFF2-40B4-BE49-F238E27FC236}">
                <a16:creationId xmlns:a16="http://schemas.microsoft.com/office/drawing/2014/main" id="{72E419BF-196D-6364-EC22-A601BAD09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787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2DBC9E-C493-59A1-FFC6-7C5567808B86}"/>
              </a:ext>
            </a:extLst>
          </p:cNvPr>
          <p:cNvSpPr txBox="1"/>
          <p:nvPr/>
        </p:nvSpPr>
        <p:spPr>
          <a:xfrm>
            <a:off x="8073957" y="474345"/>
            <a:ext cx="4007796" cy="5909310"/>
          </a:xfrm>
          <a:prstGeom prst="rect">
            <a:avLst/>
          </a:prstGeom>
          <a:noFill/>
        </p:spPr>
        <p:txBody>
          <a:bodyPr wrap="square">
            <a:spAutoFit/>
          </a:bodyPr>
          <a:lstStyle/>
          <a:p>
            <a:r>
              <a:rPr lang="en-US" dirty="0"/>
              <a:t>Building a website involves a lot of moving parts. Here is the simplest way to visualize the tech stack:</a:t>
            </a:r>
          </a:p>
          <a:p>
            <a:endParaRPr lang="en-US" dirty="0"/>
          </a:p>
          <a:p>
            <a:r>
              <a:rPr lang="en-US" dirty="0"/>
              <a:t>🎨 Front-End (What you see)</a:t>
            </a:r>
          </a:p>
          <a:p>
            <a:r>
              <a:rPr lang="en-US" dirty="0"/>
              <a:t>The Vibe: Visuals, Buttons, Layouts.</a:t>
            </a:r>
          </a:p>
          <a:p>
            <a:r>
              <a:rPr lang="en-US" dirty="0"/>
              <a:t>The Tech: HTML, CSS, JavaScript, React, Tailwind.</a:t>
            </a:r>
          </a:p>
          <a:p>
            <a:endParaRPr lang="en-US" dirty="0"/>
          </a:p>
          <a:p>
            <a:r>
              <a:rPr lang="en-US" dirty="0"/>
              <a:t>⚙️ Back-End (How it works)</a:t>
            </a:r>
          </a:p>
          <a:p>
            <a:r>
              <a:rPr lang="en-US" dirty="0"/>
              <a:t>The Vibe: Data, Logic, Security.</a:t>
            </a:r>
          </a:p>
          <a:p>
            <a:r>
              <a:rPr lang="en-US" dirty="0"/>
              <a:t>The Tech: Python, Node.js, SQL, MongoDB.</a:t>
            </a:r>
          </a:p>
          <a:p>
            <a:endParaRPr lang="en-US" dirty="0"/>
          </a:p>
          <a:p>
            <a:r>
              <a:rPr lang="en-US" dirty="0"/>
              <a:t>🚀 Full-Stack</a:t>
            </a:r>
          </a:p>
          <a:p>
            <a:r>
              <a:rPr lang="en-US" dirty="0"/>
              <a:t>The Vibe: The complete package. Handling the lifecycle from pixel to server.</a:t>
            </a:r>
          </a:p>
          <a:p>
            <a:r>
              <a:rPr lang="en-US" dirty="0"/>
              <a:t>Whether you prefer pixels or databases, there is a place for you in tech.</a:t>
            </a:r>
          </a:p>
        </p:txBody>
      </p:sp>
    </p:spTree>
    <p:extLst>
      <p:ext uri="{BB962C8B-B14F-4D97-AF65-F5344CB8AC3E}">
        <p14:creationId xmlns:p14="http://schemas.microsoft.com/office/powerpoint/2010/main" val="4012231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 graphic of ‎text that says '‎FULL STACK WEB DEVELOPER ROADMAP FOUNDATIONS (FRONTEND BASICS) HTML CSS JS JAVASCRIPT (ES6+) MODERN css &amp; TOOLING TAILWIND CSS SASS VERSION CONTROL VERSIONCONTROL &amp; COLLABORATION POSTCSS GIT GITHUB FRONTEND FRAMEWORKS &amp; LIBRARIES GITLAB REACT.JS N NEXT.JS REDUX TE API BACKEND DEVELOPMENT (NODE.JS) NODE.JS DATABASES EXPRESS.JS RESTfuLAPIs GRAPHQL MONGODB POSTGRESQL FIREBASE aws DEPLOYMENT &amp; DEVOPS K HEROKU DOCKER AWS NETLIFY CONTINUOUS LEARNING &amp; BEST PRACTICES ငဒီ TESTING (JEST, CYPRESS) WEB SECURITY PERFORMANCE OPTIMIZATION دی HTML ACCESSIBILITY‎'‎">
            <a:extLst>
              <a:ext uri="{FF2B5EF4-FFF2-40B4-BE49-F238E27FC236}">
                <a16:creationId xmlns:a16="http://schemas.microsoft.com/office/drawing/2014/main" id="{41FAB9A9-BE49-5FC5-FA34-632796E9E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y be a graphic of text that says 'Full Stack Developer Roadmap FOUNDATIONS (FRONTEND BASICS) 5 HTML CSS JS JAVASCRIPT(E55+ (ES6+) MODERN CSS&amp; TOOLING TAILWINDO C55 5A55 VERSION CONTROL &amp; COLLABORATION POSTC55 GIT GITHUB GITLAB LIBRARIES N NEXT.JS REACT.JS FRONTEND FRAMEWORK இ REDUX CONTEXT Ι BACKEND DEVELOPMENT (NODE.JS) NODE.JS EXPRESS.JS RESTfuLAPIS GRAPHQL DATABASES 九 POSTGRESQL MONGODB FIREBASE DEPLOYMENT DEVOPS aws DOCKER AWS HEROKU NETLIFY CONTINUOUS LEARNING CONTINUOUSLEARNING&amp;BESTPRACTICES BEST PRACTICES TESTING (JEST,CYPRESS) WEB SECURITY PERFORMANCE ACCESSIBILITY OPTIMIZATION'">
            <a:extLst>
              <a:ext uri="{FF2B5EF4-FFF2-40B4-BE49-F238E27FC236}">
                <a16:creationId xmlns:a16="http://schemas.microsoft.com/office/drawing/2014/main" id="{B159E81B-3F6F-4301-E38C-EAA57D39E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1396"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158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y be a graphic of blueprint and text">
            <a:extLst>
              <a:ext uri="{FF2B5EF4-FFF2-40B4-BE49-F238E27FC236}">
                <a16:creationId xmlns:a16="http://schemas.microsoft.com/office/drawing/2014/main" id="{4BA8F453-EF0C-2331-438D-2166F9E1B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65" y="0"/>
            <a:ext cx="6843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1ABA87-8F86-E3D4-69AF-50B9A5BBA238}"/>
              </a:ext>
            </a:extLst>
          </p:cNvPr>
          <p:cNvSpPr txBox="1"/>
          <p:nvPr/>
        </p:nvSpPr>
        <p:spPr>
          <a:xfrm>
            <a:off x="7658100" y="435434"/>
            <a:ext cx="3937270" cy="5909310"/>
          </a:xfrm>
          <a:prstGeom prst="rect">
            <a:avLst/>
          </a:prstGeom>
          <a:noFill/>
        </p:spPr>
        <p:txBody>
          <a:bodyPr wrap="square">
            <a:spAutoFit/>
          </a:bodyPr>
          <a:lstStyle/>
          <a:p>
            <a:r>
              <a:rPr lang="en-US" b="0" i="0" dirty="0">
                <a:solidFill>
                  <a:srgbClr val="E2E5E9"/>
                </a:solidFill>
                <a:effectLst/>
                <a:latin typeface="Segoe UI Historic" panose="020B0502040204020203" pitchFamily="34" charset="0"/>
              </a:rPr>
              <a:t>Full Stack Developer Roadmap -</a:t>
            </a:r>
            <a:br>
              <a:rPr lang="en-US" dirty="0"/>
            </a:br>
            <a:br>
              <a:rPr lang="en-US" dirty="0"/>
            </a:br>
            <a:r>
              <a:rPr lang="en-US" b="0" i="0" dirty="0">
                <a:solidFill>
                  <a:srgbClr val="E2E5E9"/>
                </a:solidFill>
                <a:effectLst/>
                <a:latin typeface="Segoe UI Historic" panose="020B0502040204020203" pitchFamily="34" charset="0"/>
              </a:rPr>
              <a:t>HTML</a:t>
            </a:r>
            <a:br>
              <a:rPr lang="en-US" dirty="0"/>
            </a:br>
            <a:r>
              <a:rPr lang="en-US" b="0" i="0" dirty="0">
                <a:solidFill>
                  <a:srgbClr val="E2E5E9"/>
                </a:solidFill>
                <a:effectLst/>
                <a:latin typeface="Segoe UI Historic" panose="020B0502040204020203" pitchFamily="34" charset="0"/>
              </a:rPr>
              <a:t>↓</a:t>
            </a:r>
            <a:br>
              <a:rPr lang="en-US" dirty="0"/>
            </a:br>
            <a:r>
              <a:rPr lang="en-US" b="0" i="0" dirty="0">
                <a:solidFill>
                  <a:srgbClr val="E2E5E9"/>
                </a:solidFill>
                <a:effectLst/>
                <a:latin typeface="Segoe UI Historic" panose="020B0502040204020203" pitchFamily="34" charset="0"/>
              </a:rPr>
              <a:t>CSS</a:t>
            </a:r>
            <a:br>
              <a:rPr lang="en-US" dirty="0"/>
            </a:br>
            <a:r>
              <a:rPr lang="en-US" b="0" i="0" dirty="0">
                <a:solidFill>
                  <a:srgbClr val="E2E5E9"/>
                </a:solidFill>
                <a:effectLst/>
                <a:latin typeface="Segoe UI Historic" panose="020B0502040204020203" pitchFamily="34" charset="0"/>
              </a:rPr>
              <a:t>↓</a:t>
            </a:r>
            <a:br>
              <a:rPr lang="en-US" dirty="0"/>
            </a:br>
            <a:r>
              <a:rPr lang="en-US" b="0" i="0" dirty="0">
                <a:solidFill>
                  <a:srgbClr val="E2E5E9"/>
                </a:solidFill>
                <a:effectLst/>
                <a:latin typeface="Segoe UI Historic" panose="020B0502040204020203" pitchFamily="34" charset="0"/>
              </a:rPr>
              <a:t>Sass</a:t>
            </a:r>
            <a:br>
              <a:rPr lang="en-US" dirty="0"/>
            </a:br>
            <a:r>
              <a:rPr lang="en-US" b="0" i="0" dirty="0">
                <a:solidFill>
                  <a:srgbClr val="E2E5E9"/>
                </a:solidFill>
                <a:effectLst/>
                <a:latin typeface="Segoe UI Historic" panose="020B0502040204020203" pitchFamily="34" charset="0"/>
              </a:rPr>
              <a:t>↓</a:t>
            </a:r>
            <a:br>
              <a:rPr lang="en-US" dirty="0"/>
            </a:br>
            <a:r>
              <a:rPr lang="en-US" b="0" i="0" dirty="0">
                <a:solidFill>
                  <a:srgbClr val="E2E5E9"/>
                </a:solidFill>
                <a:effectLst/>
                <a:latin typeface="Segoe UI Historic" panose="020B0502040204020203" pitchFamily="34" charset="0"/>
              </a:rPr>
              <a:t>JavaScript</a:t>
            </a:r>
            <a:br>
              <a:rPr lang="en-US" dirty="0"/>
            </a:br>
            <a:r>
              <a:rPr lang="en-US" b="0" i="0" dirty="0">
                <a:solidFill>
                  <a:srgbClr val="E2E5E9"/>
                </a:solidFill>
                <a:effectLst/>
                <a:latin typeface="Segoe UI Historic" panose="020B0502040204020203" pitchFamily="34" charset="0"/>
              </a:rPr>
              <a:t>↓</a:t>
            </a:r>
            <a:br>
              <a:rPr lang="en-US" dirty="0"/>
            </a:br>
            <a:r>
              <a:rPr lang="en-US" b="0" i="0" dirty="0">
                <a:solidFill>
                  <a:srgbClr val="E2E5E9"/>
                </a:solidFill>
                <a:effectLst/>
                <a:latin typeface="Segoe UI Historic" panose="020B0502040204020203" pitchFamily="34" charset="0"/>
              </a:rPr>
              <a:t>React</a:t>
            </a:r>
            <a:br>
              <a:rPr lang="en-US" dirty="0"/>
            </a:br>
            <a:r>
              <a:rPr lang="en-US" b="0" i="0" dirty="0">
                <a:solidFill>
                  <a:srgbClr val="E2E5E9"/>
                </a:solidFill>
                <a:effectLst/>
                <a:latin typeface="Segoe UI Historic" panose="020B0502040204020203" pitchFamily="34" charset="0"/>
              </a:rPr>
              <a:t>↓</a:t>
            </a:r>
            <a:br>
              <a:rPr lang="en-US" dirty="0"/>
            </a:br>
            <a:r>
              <a:rPr lang="en-US" b="0" i="0" dirty="0">
                <a:solidFill>
                  <a:srgbClr val="E2E5E9"/>
                </a:solidFill>
                <a:effectLst/>
                <a:latin typeface="Segoe UI Historic" panose="020B0502040204020203" pitchFamily="34" charset="0"/>
              </a:rPr>
              <a:t>Git</a:t>
            </a:r>
            <a:br>
              <a:rPr lang="en-US" dirty="0"/>
            </a:br>
            <a:r>
              <a:rPr lang="en-US" b="0" i="0" dirty="0">
                <a:solidFill>
                  <a:srgbClr val="E2E5E9"/>
                </a:solidFill>
                <a:effectLst/>
                <a:latin typeface="Segoe UI Historic" panose="020B0502040204020203" pitchFamily="34" charset="0"/>
              </a:rPr>
              <a:t>↓</a:t>
            </a:r>
            <a:br>
              <a:rPr lang="en-US" dirty="0"/>
            </a:br>
            <a:r>
              <a:rPr lang="en-US" b="0" i="0" dirty="0">
                <a:solidFill>
                  <a:srgbClr val="E2E5E9"/>
                </a:solidFill>
                <a:effectLst/>
                <a:latin typeface="Segoe UI Historic" panose="020B0502040204020203" pitchFamily="34" charset="0"/>
              </a:rPr>
              <a:t>MongoDB</a:t>
            </a:r>
            <a:br>
              <a:rPr lang="en-US" dirty="0"/>
            </a:br>
            <a:r>
              <a:rPr lang="en-US" b="0" i="0" dirty="0">
                <a:solidFill>
                  <a:srgbClr val="E2E5E9"/>
                </a:solidFill>
                <a:effectLst/>
                <a:latin typeface="Segoe UI Historic" panose="020B0502040204020203" pitchFamily="34" charset="0"/>
              </a:rPr>
              <a:t>↓</a:t>
            </a:r>
            <a:br>
              <a:rPr lang="en-US" dirty="0"/>
            </a:br>
            <a:r>
              <a:rPr lang="en-US" b="0" i="0" dirty="0">
                <a:solidFill>
                  <a:srgbClr val="E2E5E9"/>
                </a:solidFill>
                <a:effectLst/>
                <a:latin typeface="Segoe UI Historic" panose="020B0502040204020203" pitchFamily="34" charset="0"/>
              </a:rPr>
              <a:t>Node.js</a:t>
            </a:r>
            <a:br>
              <a:rPr lang="en-US" dirty="0"/>
            </a:br>
            <a:r>
              <a:rPr lang="en-US" b="0" i="0" dirty="0">
                <a:solidFill>
                  <a:srgbClr val="E2E5E9"/>
                </a:solidFill>
                <a:effectLst/>
                <a:latin typeface="Segoe UI Historic" panose="020B0502040204020203" pitchFamily="34" charset="0"/>
              </a:rPr>
              <a:t>↓</a:t>
            </a:r>
            <a:br>
              <a:rPr lang="en-US" dirty="0"/>
            </a:br>
            <a:r>
              <a:rPr lang="en-US" b="0" i="0" dirty="0">
                <a:solidFill>
                  <a:srgbClr val="E2E5E9"/>
                </a:solidFill>
                <a:effectLst/>
                <a:latin typeface="Segoe UI Historic" panose="020B0502040204020203" pitchFamily="34" charset="0"/>
              </a:rPr>
              <a:t>Express</a:t>
            </a:r>
            <a:br>
              <a:rPr lang="en-US" dirty="0"/>
            </a:br>
            <a:r>
              <a:rPr lang="en-US" b="0" i="0" dirty="0">
                <a:solidFill>
                  <a:srgbClr val="E2E5E9"/>
                </a:solidFill>
                <a:effectLst/>
                <a:latin typeface="Segoe UI Historic" panose="020B0502040204020203" pitchFamily="34" charset="0"/>
              </a:rPr>
              <a:t>↓</a:t>
            </a:r>
            <a:br>
              <a:rPr lang="en-US" dirty="0"/>
            </a:br>
            <a:r>
              <a:rPr lang="en-US" b="0" i="0" dirty="0">
                <a:solidFill>
                  <a:srgbClr val="E2E5E9"/>
                </a:solidFill>
                <a:effectLst/>
                <a:latin typeface="Segoe UI Historic" panose="020B0502040204020203" pitchFamily="34" charset="0"/>
              </a:rPr>
              <a:t>Next.js </a:t>
            </a:r>
            <a:endParaRPr lang="en-US" dirty="0"/>
          </a:p>
        </p:txBody>
      </p:sp>
    </p:spTree>
    <p:extLst>
      <p:ext uri="{BB962C8B-B14F-4D97-AF65-F5344CB8AC3E}">
        <p14:creationId xmlns:p14="http://schemas.microsoft.com/office/powerpoint/2010/main" val="1986718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y be a graphic of ‎text that says &quot;‎Web Developer Skills Roadmap BASICS &lt;/&gt; HTML JS CSS JavaScript FRAMEWORKS React ve Angular Vue طلاا Boustrlop DESIGN F Ps Figma Photoshop Vue Adobe XD BACKEND SQL ፈ Java Databases Python PHP Java PHP EXTRA EXTRASKILLS SKILLS Git, GitHub Libraries Libraries Responsive Design‎&quot;‎">
            <a:extLst>
              <a:ext uri="{FF2B5EF4-FFF2-40B4-BE49-F238E27FC236}">
                <a16:creationId xmlns:a16="http://schemas.microsoft.com/office/drawing/2014/main" id="{A50A9BDF-F550-04AE-3A22-9D6CE87C0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504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541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y be a graphic of text that says 'DATA ANALYST SKILLS: Interpreting data to find insights and help in decision- making SQL Excel Power BI Tableau Basic statistics TASKS: Creating reports &amp; dashboards •Analyzing trends and patterns DATA ENGINEER SKILLS: Building and maintaining data pipelines and infrastructure TASKS: Python Cleaning and •ETL tools transforming raw data •Big Data Setting up data Cloud platforms warehouses/lakes DATA SCIENTIST TASKS: Building and maintaining data pipelines and infrastructure SKILLS: •Python/R R •Machine Learning Statistics Data Visualization •Creating ML models Predictive &amp; prescriptive analytics'">
            <a:extLst>
              <a:ext uri="{FF2B5EF4-FFF2-40B4-BE49-F238E27FC236}">
                <a16:creationId xmlns:a16="http://schemas.microsoft.com/office/drawing/2014/main" id="{473E1502-47C8-4E6F-40B0-E2915948E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408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May be a graphic of text that says &quot;Portfolio Tips: Do's &amp; Don'ts Do This Don't Do Do This Showcase your best projects (3-5) List every single skill Write clear studies Use a generic template Include a live demo link Have broken links Optimize for mobile Include irrelevant experience Keep it simple &amp; clean Forget your contact info&quot;">
            <a:extLst>
              <a:ext uri="{FF2B5EF4-FFF2-40B4-BE49-F238E27FC236}">
                <a16:creationId xmlns:a16="http://schemas.microsoft.com/office/drawing/2014/main" id="{F229289E-E23F-884F-74C8-054716024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 y="-81280"/>
            <a:ext cx="58975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6564" name="Picture 4" descr="May be a graphic of text that says &quot;VISUAL STUDIO CODE SUBLIME TEXT TEXT Vs · POWERFUL IDE FAST &amp; LIGHTWEIGHT&quot;">
            <a:extLst>
              <a:ext uri="{FF2B5EF4-FFF2-40B4-BE49-F238E27FC236}">
                <a16:creationId xmlns:a16="http://schemas.microsoft.com/office/drawing/2014/main" id="{0CD91DCB-8031-028E-307C-F5C1E8EE8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135" y="81280"/>
            <a:ext cx="6088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45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8D10A-459B-7427-319B-DE9DFF2B44B6}"/>
            </a:ext>
          </a:extLst>
        </p:cNvPr>
        <p:cNvGrpSpPr/>
        <p:nvPr/>
      </p:nvGrpSpPr>
      <p:grpSpPr>
        <a:xfrm>
          <a:off x="0" y="0"/>
          <a:ext cx="0" cy="0"/>
          <a:chOff x="0" y="0"/>
          <a:chExt cx="0" cy="0"/>
        </a:xfrm>
      </p:grpSpPr>
      <p:pic>
        <p:nvPicPr>
          <p:cNvPr id="67586" name="Picture 2" descr="May be a graphic of ‎text that says &quot;‎5 Essential vs Code Keyboard Shortcuts .Command Palette + Ctrl/Cmd Shift + P Access all commands &amp; settings instantly. Combrd est 2. Quick Open (Go to File) วีย Ctrl/Cmd + P Quickly find and open files @scanerpatiri name. RCeCtbpoeen 3. Multi-Cursor Cursor Selection Alt/Option Click Edit multiple locations at once, cheaans &lt; class-item&quot;&gt;...s/li&gt; نه class=&quot;item&quot;&gt;.../li is class=&quot;item&quot;&gt;... c/heads 4. Toggle Terminal Ctrl/Cmd Show/hide the integrated terminal panel. EMBA ย/ก1-1 gaachine 5. Format Document Shift Before Alt/Option F After Instantly format your code to be clean, Format‎&quot;‎">
            <a:extLst>
              <a:ext uri="{FF2B5EF4-FFF2-40B4-BE49-F238E27FC236}">
                <a16:creationId xmlns:a16="http://schemas.microsoft.com/office/drawing/2014/main" id="{99289A68-0859-5A55-458A-CB106AAEC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916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A4CFE-4B20-3016-3954-DF969AEC6063}"/>
            </a:ext>
          </a:extLst>
        </p:cNvPr>
        <p:cNvGrpSpPr/>
        <p:nvPr/>
      </p:nvGrpSpPr>
      <p:grpSpPr>
        <a:xfrm>
          <a:off x="0" y="0"/>
          <a:ext cx="0" cy="0"/>
          <a:chOff x="0" y="0"/>
          <a:chExt cx="0" cy="0"/>
        </a:xfrm>
      </p:grpSpPr>
      <p:pic>
        <p:nvPicPr>
          <p:cNvPr id="40962" name="Picture 2">
            <a:extLst>
              <a:ext uri="{FF2B5EF4-FFF2-40B4-BE49-F238E27FC236}">
                <a16:creationId xmlns:a16="http://schemas.microsoft.com/office/drawing/2014/main" id="{937BE2B5-AB88-0905-F0D1-243040506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413" y="0"/>
            <a:ext cx="5843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827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0013D-035D-B7F7-2ECE-A7F3B353F297}"/>
            </a:ext>
          </a:extLst>
        </p:cNvPr>
        <p:cNvGrpSpPr/>
        <p:nvPr/>
      </p:nvGrpSpPr>
      <p:grpSpPr>
        <a:xfrm>
          <a:off x="0" y="0"/>
          <a:ext cx="0" cy="0"/>
          <a:chOff x="0" y="0"/>
          <a:chExt cx="0" cy="0"/>
        </a:xfrm>
      </p:grpSpPr>
    </p:spTree>
    <p:extLst>
      <p:ext uri="{BB962C8B-B14F-4D97-AF65-F5344CB8AC3E}">
        <p14:creationId xmlns:p14="http://schemas.microsoft.com/office/powerpoint/2010/main" val="347040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6272-5A4F-67B0-D183-BE9ACA1A17DF}"/>
            </a:ext>
          </a:extLst>
        </p:cNvPr>
        <p:cNvGrpSpPr/>
        <p:nvPr/>
      </p:nvGrpSpPr>
      <p:grpSpPr>
        <a:xfrm>
          <a:off x="0" y="0"/>
          <a:ext cx="0" cy="0"/>
          <a:chOff x="0" y="0"/>
          <a:chExt cx="0" cy="0"/>
        </a:xfrm>
      </p:grpSpPr>
      <p:pic>
        <p:nvPicPr>
          <p:cNvPr id="68610" name="Picture 2" descr="May be an image of text that says &quot;UNDERSTANDING JWT TOKENS (Briefly) HEADER PAYLOAD Algorithm &amp; Token TokenType Type (e.g.,HS256,JWT) (e.g., HS256, JWT) SIGNATURE Claims &amp; Data (e.g., User ID, Role, Expiry) CNTI Verification &amp; Integrity (Hashed Header Payload Secret) ENCODED TKEN (e.g., eyJhbGci...) WORKFLOW: AUTHENTICATION &amp; AUTHORIZATION CLIENT (Login) ΣωΤο JWT Sent SERVER (Generate Token) CLIENT (Request (RequestwithToken) with Token) Access Granted SERVER (Validate &amp; Respond)&quot;">
            <a:extLst>
              <a:ext uri="{FF2B5EF4-FFF2-40B4-BE49-F238E27FC236}">
                <a16:creationId xmlns:a16="http://schemas.microsoft.com/office/drawing/2014/main" id="{36B32165-39A2-F191-6800-468237EF6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760"/>
            <a:ext cx="60277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8612" name="Picture 4" descr="May be a graphic of text that says &quot;white-space: white-space:nowrap; nowrap; overflow: overflow:hidden; low: hidden; over text-overflow: ellipsis; This is an unusually long title that does not fit within the card's width and spills over the edge. This is an unusually long title... WITHOUT Truncation (Overflow) WITH Truncation (Ellipsis)&quot;">
            <a:extLst>
              <a:ext uri="{FF2B5EF4-FFF2-40B4-BE49-F238E27FC236}">
                <a16:creationId xmlns:a16="http://schemas.microsoft.com/office/drawing/2014/main" id="{DA77245A-FFE6-6EFB-3986-66BE5F2B9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008" y="0"/>
            <a:ext cx="5913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072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May be a graphic of text">
            <a:extLst>
              <a:ext uri="{FF2B5EF4-FFF2-40B4-BE49-F238E27FC236}">
                <a16:creationId xmlns:a16="http://schemas.microsoft.com/office/drawing/2014/main" id="{27950ABA-0A2A-B25F-76B9-F5EBC0D90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0"/>
            <a:ext cx="5738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5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y be a graphic of text that says &quot;WEB DEVELOPMENT ROADMAP 5 HTML 5HTML&amp;CSS HTML&amp;CSS &amp; CSS ਚ CSS CSSFramework(Tailv CSS Framework Tailwind) JS JavaScript Git Git&amp;Github &amp; Github React JS Node JS MAPI API MongoDB Projects&quot;">
            <a:extLst>
              <a:ext uri="{FF2B5EF4-FFF2-40B4-BE49-F238E27FC236}">
                <a16:creationId xmlns:a16="http://schemas.microsoft.com/office/drawing/2014/main" id="{F6118E9B-BDA5-4046-A09A-0959C64E5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211" y="0"/>
            <a:ext cx="54784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y be a graphic of map and text that says 'Web Development Roadmap 01. Website and Web server Static Web server Dynamic Web server 02. Front-End Web developement CSS JavaScript Angular React Bootstrap jQuery 03. Backend Development C++ Java Python Spring Boot •Node js ASP. net Django 04. Database Management System MySQL •Mongo DB 05. Version Control System Git GitHub GitLab BitBucket 06. Testing ·Integration Testing Unit Testing Functional Testing •End-To-En End-T End Testing 07. Deployment 09. Build A Nice Portfolio With 08. Get Certifications Projects 10. Take An Internship @ James Code Lab'">
            <a:extLst>
              <a:ext uri="{FF2B5EF4-FFF2-40B4-BE49-F238E27FC236}">
                <a16:creationId xmlns:a16="http://schemas.microsoft.com/office/drawing/2014/main" id="{983F60D9-1354-6C4E-2C71-711DA9B37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268" y="0"/>
            <a:ext cx="5895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469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May be an image of text that says &quot;Frontend Backend + →呂 &lt;/&gt; 季 零 HTML css JS Ps Ps Enade 2 node&quot;">
            <a:extLst>
              <a:ext uri="{FF2B5EF4-FFF2-40B4-BE49-F238E27FC236}">
                <a16:creationId xmlns:a16="http://schemas.microsoft.com/office/drawing/2014/main" id="{C4A85B43-357A-8B7C-E400-CD2E69E44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3FBCFE-265C-F41D-5B2B-0B14A12DE368}"/>
              </a:ext>
            </a:extLst>
          </p:cNvPr>
          <p:cNvSpPr txBox="1"/>
          <p:nvPr/>
        </p:nvSpPr>
        <p:spPr>
          <a:xfrm>
            <a:off x="7172960" y="3288715"/>
            <a:ext cx="2458720" cy="1200329"/>
          </a:xfrm>
          <a:prstGeom prst="rect">
            <a:avLst/>
          </a:prstGeom>
          <a:noFill/>
        </p:spPr>
        <p:txBody>
          <a:bodyPr wrap="square">
            <a:spAutoFit/>
          </a:bodyPr>
          <a:lstStyle/>
          <a:p>
            <a:r>
              <a:rPr lang="en-US" b="0" i="0" dirty="0">
                <a:solidFill>
                  <a:srgbClr val="FF0000"/>
                </a:solidFill>
                <a:effectLst/>
                <a:latin typeface="Segoe UI Historic" panose="020B0502040204020203" pitchFamily="34" charset="0"/>
              </a:rPr>
              <a:t>Frontend: Not only PS. Use UI/UX or Top trending tools Figma, XD </a:t>
            </a:r>
            <a:r>
              <a:rPr lang="en-US" b="0" i="0" dirty="0" err="1">
                <a:solidFill>
                  <a:srgbClr val="FF0000"/>
                </a:solidFill>
                <a:effectLst/>
                <a:latin typeface="Segoe UI Historic" panose="020B0502040204020203" pitchFamily="34" charset="0"/>
              </a:rPr>
              <a:t>etc</a:t>
            </a:r>
            <a:endParaRPr lang="en-US" dirty="0">
              <a:solidFill>
                <a:srgbClr val="FF0000"/>
              </a:solidFill>
            </a:endParaRPr>
          </a:p>
        </p:txBody>
      </p:sp>
    </p:spTree>
    <p:extLst>
      <p:ext uri="{BB962C8B-B14F-4D97-AF65-F5344CB8AC3E}">
        <p14:creationId xmlns:p14="http://schemas.microsoft.com/office/powerpoint/2010/main" val="1242291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C1148-9384-802E-11A0-1CE91190E8CA}"/>
            </a:ext>
          </a:extLst>
        </p:cNvPr>
        <p:cNvGrpSpPr/>
        <p:nvPr/>
      </p:nvGrpSpPr>
      <p:grpSpPr>
        <a:xfrm>
          <a:off x="0" y="0"/>
          <a:ext cx="0" cy="0"/>
          <a:chOff x="0" y="0"/>
          <a:chExt cx="0" cy="0"/>
        </a:xfrm>
      </p:grpSpPr>
    </p:spTree>
    <p:extLst>
      <p:ext uri="{BB962C8B-B14F-4D97-AF65-F5344CB8AC3E}">
        <p14:creationId xmlns:p14="http://schemas.microsoft.com/office/powerpoint/2010/main" val="1586464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C65B3-922E-F971-EA76-EAB572C8C734}"/>
            </a:ext>
          </a:extLst>
        </p:cNvPr>
        <p:cNvGrpSpPr/>
        <p:nvPr/>
      </p:nvGrpSpPr>
      <p:grpSpPr>
        <a:xfrm>
          <a:off x="0" y="0"/>
          <a:ext cx="0" cy="0"/>
          <a:chOff x="0" y="0"/>
          <a:chExt cx="0" cy="0"/>
        </a:xfrm>
      </p:grpSpPr>
      <p:pic>
        <p:nvPicPr>
          <p:cNvPr id="8194" name="Picture 2" descr="May be a graphic of ‎text that says '‎FULL STACK WEB DEVELOPER ROADMAP FOUNDATIONS (FRONTEND BASICS) HTML CSS JS JAVASCRIPT (ES6+) MODERN css &amp; TOOLING TAILWIND CSS SASS VERSION CONTROL VERSIONCONTROL &amp; COLLABORATION POSTCSS GIT GITHUB FRONTEND FRAMEWORKS &amp; LIBRARIES GITLAB REACT.JS N NEXT.JS REDUX TE API BACKEND DEVELOPMENT (NODE.JS) NODE.JS DATABASES EXPRESS.JS RESTfuLAPIs GRAPHQL MONGODB POSTGRESQL FIREBASE aws DEPLOYMENT &amp; DEVOPS K HEROKU DOCKER AWS NETLIFY CONTINUOUS LEARNING &amp; BEST PRACTICES ငဒီ TESTING (JEST, CYPRESS) WEB SECURITY PERFORMANCE OPTIMIZATION دی HTML ACCESSIBILITY‎'‎">
            <a:extLst>
              <a:ext uri="{FF2B5EF4-FFF2-40B4-BE49-F238E27FC236}">
                <a16:creationId xmlns:a16="http://schemas.microsoft.com/office/drawing/2014/main" id="{7390C495-628F-C4B4-AFC8-9319299FF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03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No photo description available.">
            <a:extLst>
              <a:ext uri="{FF2B5EF4-FFF2-40B4-BE49-F238E27FC236}">
                <a16:creationId xmlns:a16="http://schemas.microsoft.com/office/drawing/2014/main" id="{C0EC13A3-16DC-8320-0A74-FBC61692A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520"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ay be a graphic of text">
            <a:extLst>
              <a:ext uri="{FF2B5EF4-FFF2-40B4-BE49-F238E27FC236}">
                <a16:creationId xmlns:a16="http://schemas.microsoft.com/office/drawing/2014/main" id="{47A82F13-C690-171F-D590-977318FB9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52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620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May be a graphic of text that says &quot;React VS Vue TYPE JavaScript Library for Building Uls TYPE Progressive JavaScript Framework LEARNING CURVE Steeper: Requires JSX, Additional Tools LEARNING CURVE Gentle: HTML-based Templates, Intuitive DATA BINDING One-Way Data Flow DATA BINDING Two-Way Data Binding (Optional) COMMUNITY Large, Established, Corporate Backing (Meta) COMMUNITY Growing, Independent, Passionate &lt;/&gt; SYNTAX JSX (JavaScript XML) TEMPLATE SYNTAX HTML-based HTML- -based Templates (with optional JSX) USE CASES Large-Scale Applications, Mobile (React Native) + USE CASES Single-Page Applications, Prototyping, Prototyping,Progressive Progressive Integration HTML&quot;">
            <a:extLst>
              <a:ext uri="{FF2B5EF4-FFF2-40B4-BE49-F238E27FC236}">
                <a16:creationId xmlns:a16="http://schemas.microsoft.com/office/drawing/2014/main" id="{A2C3251A-7982-E6B5-886D-A3D1C88D1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0"/>
            <a:ext cx="5713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02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May be a graphic of text">
            <a:extLst>
              <a:ext uri="{FF2B5EF4-FFF2-40B4-BE49-F238E27FC236}">
                <a16:creationId xmlns:a16="http://schemas.microsoft.com/office/drawing/2014/main" id="{BDB40DAD-295D-1887-1151-4D767CDB5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225" y="0"/>
            <a:ext cx="60515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967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y be an image of text">
            <a:extLst>
              <a:ext uri="{FF2B5EF4-FFF2-40B4-BE49-F238E27FC236}">
                <a16:creationId xmlns:a16="http://schemas.microsoft.com/office/drawing/2014/main" id="{6756F120-E06B-5ED4-E430-6451077C6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 y="0"/>
            <a:ext cx="59372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ay be an image of text that says &quot;REACT REACTPROPS: PROPS: Simply Explained (Data Flow) Passing PassingaProp a Prop (Like a Parcel) message message namez'Alice name=&quot;Alice Alice! Hello, PARENT COMPONENT (Sender) CHILD COMPONENT (Receiver) KEY CHARACTERISTICS 1.Read-Only Read-C 1. Child cannot change props. Immutable. func(arg) 2. One-Way Flow Parent Child only. No going back up. 3. Like Function Arguments Components receive props like inputs. Analogy: Think of it as a parent packing a lunchbox (prop) for their child. The child receives but doesn't cook the food inside.&quot;">
            <a:extLst>
              <a:ext uri="{FF2B5EF4-FFF2-40B4-BE49-F238E27FC236}">
                <a16:creationId xmlns:a16="http://schemas.microsoft.com/office/drawing/2014/main" id="{E6879DEC-EF10-E60A-1D78-78779F03E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016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027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816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9C046-097D-0B7A-D2B2-DD1C968909C3}"/>
            </a:ext>
          </a:extLst>
        </p:cNvPr>
        <p:cNvGrpSpPr/>
        <p:nvPr/>
      </p:nvGrpSpPr>
      <p:grpSpPr>
        <a:xfrm>
          <a:off x="0" y="0"/>
          <a:ext cx="0" cy="0"/>
          <a:chOff x="0" y="0"/>
          <a:chExt cx="0" cy="0"/>
        </a:xfrm>
      </p:grpSpPr>
      <p:pic>
        <p:nvPicPr>
          <p:cNvPr id="18434" name="Picture 2" descr="May be an image of ticket stub and text that says &quot;SCHEMA IN REACT WITH MONGODB WHAT &amp; WHY •NoSQLis schema-less, is but schemas provide Structure &amp; validation. 2. TOOLS: MONGOOSE (ODM) Mongoose connects Node.js to MongoDB. 3. DEFINING A SCHEMA (Server-side) const mongoose require 'mongoose') const UserSchema new mongoose Schema({ name type: String, required: true email: type: String, unique true age Number }); Enforces data types &amp; rules! 4. CREATING A MODEL const User mongoose. model Interface to DB collection 'User', UserSchema); 5. REACT WORKFLOW React App (Form Data Sends Data /Express API MongoDB (Mongoose Model) (Document Validates &amp; Saves IMPORTANT: Schema validation happens on the SERVER, not React!&quot;">
            <a:extLst>
              <a:ext uri="{FF2B5EF4-FFF2-40B4-BE49-F238E27FC236}">
                <a16:creationId xmlns:a16="http://schemas.microsoft.com/office/drawing/2014/main" id="{BEAFC71E-67EE-0F41-3217-01DCA1928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8C897812-7716-9611-E458-8709B5E14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230" y="508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292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May be a graphic of text that says &quot;HTML MySQL. vs පපජ DATABASE TYPE Relational Database Management System (RDBMS) MongoDB. 모우 NoSQL DATABASE TYPE NoSQL Document Database DATA MODEL Structured: Tables, Rows, Columns {} DATA MODEL Flexible: Documents (JSON-like), Collections 1 SCHEMA Rigid, Predefined Schema 1 SCHEMA Dynamic, Flexible Schema SCALABILITY Vertical Scaling (Scale Up) SQL SCALABILITY Horizontal Scaling (Sharding) QUERY LANGUAGE Structured Query Language (SQL) &lt;/&gt; QUERY LANGUAGE MongoDB Query Language (MQL) PERFORMANCE Excel for Complex Joins, Structured Data PERFORMANCE High Performance for Unstructured Data, Large Volumes USE CASES E-commerce, Financial Systems, Structured Data Applications USE CASES Real-time Analytics, loT, Content Management, Mobile Apps&quot;">
            <a:extLst>
              <a:ext uri="{FF2B5EF4-FFF2-40B4-BE49-F238E27FC236}">
                <a16:creationId xmlns:a16="http://schemas.microsoft.com/office/drawing/2014/main" id="{28A09EC7-9484-BE89-2863-C92F9467D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483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y be an image of floor plan and text">
            <a:extLst>
              <a:ext uri="{FF2B5EF4-FFF2-40B4-BE49-F238E27FC236}">
                <a16:creationId xmlns:a16="http://schemas.microsoft.com/office/drawing/2014/main" id="{A96BB327-DD56-03BB-3C26-013AE2F58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120" y="0"/>
            <a:ext cx="5840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00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May be a graphic of text that says &quot;Frontend Developer Roadmap FOUNDATIONS HTML 5 HTML ESS css css FRAMEWORKS TAILWIND Css B BOOTSTRAP PROGRAMMING LANGUAGE JS JAVASCRIPT FRONTENDFRAMEWORKS FRONTEND FRAMEWORKS REACT VUE.JS HTML&quot;">
            <a:extLst>
              <a:ext uri="{FF2B5EF4-FFF2-40B4-BE49-F238E27FC236}">
                <a16:creationId xmlns:a16="http://schemas.microsoft.com/office/drawing/2014/main" id="{3EB5BE9F-F980-631F-EE12-B622C7757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175" y="0"/>
            <a:ext cx="5524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y be a graphic of text">
            <a:extLst>
              <a:ext uri="{FF2B5EF4-FFF2-40B4-BE49-F238E27FC236}">
                <a16:creationId xmlns:a16="http://schemas.microsoft.com/office/drawing/2014/main" id="{8B0653AB-EC98-DFBE-42AB-75058D06F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25" y="0"/>
            <a:ext cx="6057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231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8D70E-0D54-BC36-907C-3179783AF60B}"/>
            </a:ext>
          </a:extLst>
        </p:cNvPr>
        <p:cNvGrpSpPr/>
        <p:nvPr/>
      </p:nvGrpSpPr>
      <p:grpSpPr>
        <a:xfrm>
          <a:off x="0" y="0"/>
          <a:ext cx="0" cy="0"/>
          <a:chOff x="0" y="0"/>
          <a:chExt cx="0" cy="0"/>
        </a:xfrm>
      </p:grpSpPr>
      <p:pic>
        <p:nvPicPr>
          <p:cNvPr id="43010" name="Picture 2" descr="May be a graphic of text">
            <a:extLst>
              <a:ext uri="{FF2B5EF4-FFF2-40B4-BE49-F238E27FC236}">
                <a16:creationId xmlns:a16="http://schemas.microsoft.com/office/drawing/2014/main" id="{C1437487-467A-35F8-1ECE-B46781C91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5" y="0"/>
            <a:ext cx="59340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May be a graphic of text">
            <a:extLst>
              <a:ext uri="{FF2B5EF4-FFF2-40B4-BE49-F238E27FC236}">
                <a16:creationId xmlns:a16="http://schemas.microsoft.com/office/drawing/2014/main" id="{3DBFAD96-E6F3-123F-70CE-08D65C63F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727"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230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6" descr="May be a graphic of text that says &quot;PYTHON OPERATORS: A QUICK GUIDE % 1.ARITHMETIC OPERATORS Perform mathematical operations. Example: 2. ASSIGNMENT OPERATORS etc.) result 10+ Assign values to variables. Example: +=5 += 5 += 3. COMPARISON OPERATORS চাও ==に&gt;、ツ二） Compare values, return True or False. Example: a&gt;b 4. LOGICAL OPERATORS (and, or, not) Combine conditional statements. Example: and b True and False 5. IDENTITY OPERATORS (is,i not) Compare object memory locations. Example: isy 6. MEMBERSHIP OPERATORS (in, not Check value exists in sequence. Example ir list 010010 BITWISE 010010 010100 OPERATORS 010100 Operate on bits of integers. Example: a &amp;b &amp; b&quot;">
            <a:extLst>
              <a:ext uri="{FF2B5EF4-FFF2-40B4-BE49-F238E27FC236}">
                <a16:creationId xmlns:a16="http://schemas.microsoft.com/office/drawing/2014/main" id="{B33B54E0-F30F-40F1-5610-2C9BA0EFD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descr="May be a graphic of text that says &quot;PYTHON ARITHMETIC OPERATORS: A BRIEF GUIDE ADDITION Adds values on either side of the operator. DIVISION (/) Example: a+b b e.g., 5+3=8) Divides left operand by right operand (float result). Example: a/b (e.g.,5/2=2.5) (e.g., SUBTRACTION (-) Subtracts right operand from left operand. FLOOR DIVISION b Example: (e.g., Divides and rounds down to nearest whole number. Example: (e.g., 5//2=2） MULTIPLICATION Multiplies values on either side of the operator. MODULUS Example: a*b (e.g.,5*3=15) Returns the remainder of the division. EXPONENTIATION Example: (e.g,5%2=1) Raises the left operand to the power of the right. Example: ** b (e.g., 5* **2=25 25) HTML&quot;">
            <a:extLst>
              <a:ext uri="{FF2B5EF4-FFF2-40B4-BE49-F238E27FC236}">
                <a16:creationId xmlns:a16="http://schemas.microsoft.com/office/drawing/2014/main" id="{A4243593-E413-BA99-0FB7-C32D69185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59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758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0DC9-3BF0-4A49-EE93-ABF0F05EC753}"/>
            </a:ext>
          </a:extLst>
        </p:cNvPr>
        <p:cNvGrpSpPr/>
        <p:nvPr/>
      </p:nvGrpSpPr>
      <p:grpSpPr>
        <a:xfrm>
          <a:off x="0" y="0"/>
          <a:ext cx="0" cy="0"/>
          <a:chOff x="0" y="0"/>
          <a:chExt cx="0" cy="0"/>
        </a:xfrm>
      </p:grpSpPr>
      <p:pic>
        <p:nvPicPr>
          <p:cNvPr id="30722" name="Picture 2" descr="May be an image of text">
            <a:extLst>
              <a:ext uri="{FF2B5EF4-FFF2-40B4-BE49-F238E27FC236}">
                <a16:creationId xmlns:a16="http://schemas.microsoft.com/office/drawing/2014/main" id="{AADFFF7D-5393-34F9-D68C-6EA708514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235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991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y be an image of ‎text that says &quot;‎OFFICE Network Diagram Internet Internet. firewall Router Server Firewall 1028 C Switch Switch הס00 .OO0 Wireless Access Point NeiworkComputers Network Computers‎&quot;‎">
            <a:extLst>
              <a:ext uri="{FF2B5EF4-FFF2-40B4-BE49-F238E27FC236}">
                <a16:creationId xmlns:a16="http://schemas.microsoft.com/office/drawing/2014/main" id="{26032C1D-65AC-9B2D-6F2E-93BDD7A6B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515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y be a graphic of text that says &quot;Bun vs Node.js: Is this the future of JavaScript backend? Comparing Key Features of Bun vs Node.js Bun RUNTIME node JavaScript ENGINE WRITTEN IN JavaScriptCore JavaScript Zig V8 TYPESCRIPT EXE Js, C++, Python Integrated JavaScript Transpiler (5x faster than Node) PACKAGE MANAGER External dependencies Uses own npm-compatible packagemanager package manager (29x faster) HOT RELOADING bun run (7ms) npm npm run (175ms)&quot;">
            <a:extLst>
              <a:ext uri="{FF2B5EF4-FFF2-40B4-BE49-F238E27FC236}">
                <a16:creationId xmlns:a16="http://schemas.microsoft.com/office/drawing/2014/main" id="{6B973C9B-5633-5E51-1B96-E06F98823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988" y="0"/>
            <a:ext cx="6802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916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y be a graphic of blueprint and text that says '40 Frontend Project Ideas EzTech ns.com'">
            <a:extLst>
              <a:ext uri="{FF2B5EF4-FFF2-40B4-BE49-F238E27FC236}">
                <a16:creationId xmlns:a16="http://schemas.microsoft.com/office/drawing/2014/main" id="{803A4E46-464B-108A-EBAA-8D11A5D9D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498" y="0"/>
            <a:ext cx="48466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y be an image of text that says 'Beginner Level: 1. Personal Portfolio Website 2. Simple To-Do List App 3. Weather App 4. Basic Calculator 5. Quote Generator 6. Blog 7. Photo Gallery 8. Memory Game 9. BMI Calculator 10. Countdown 10.CountdownTimet Timer'">
            <a:extLst>
              <a:ext uri="{FF2B5EF4-FFF2-40B4-BE49-F238E27FC236}">
                <a16:creationId xmlns:a16="http://schemas.microsoft.com/office/drawing/2014/main" id="{47950C7F-6F7A-DFBA-B183-82B313A8F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458" y="0"/>
            <a:ext cx="4846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13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y be a graphic of text that says 'Intermediate Level: 11. Chat Application 12. E-commerce Website 13. Recipe App 14. Music Player 15. Expense Tracker 16. Blog CMS 17. Weather Dashboard 18. Note-taking 19. Portfolio Website with CMS 20. Tic Tac Toe Game'">
            <a:extLst>
              <a:ext uri="{FF2B5EF4-FFF2-40B4-BE49-F238E27FC236}">
                <a16:creationId xmlns:a16="http://schemas.microsoft.com/office/drawing/2014/main" id="{520EA45F-2B7B-968D-8E20-E48EC9E12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054" y="0"/>
            <a:ext cx="48466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n image of text that says 'Advanced Level: 21. Social Media Dashboard 22. Real Estate Listings 23. Stock Market Dashboard 24. Task Management System 25. Online Code Editor 26. E-learning Platform 27 Fitness Tracker Board 29. Travel Planner 30. Interactive Map 28. Job'">
            <a:extLst>
              <a:ext uri="{FF2B5EF4-FFF2-40B4-BE49-F238E27FC236}">
                <a16:creationId xmlns:a16="http://schemas.microsoft.com/office/drawing/2014/main" id="{2654BCDB-AAED-9DF5-937D-64DBA7C76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8309" y="0"/>
            <a:ext cx="4846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907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245AB-D753-8A83-8673-8E9A64340948}"/>
            </a:ext>
          </a:extLst>
        </p:cNvPr>
        <p:cNvGrpSpPr/>
        <p:nvPr/>
      </p:nvGrpSpPr>
      <p:grpSpPr>
        <a:xfrm>
          <a:off x="0" y="0"/>
          <a:ext cx="0" cy="0"/>
          <a:chOff x="0" y="0"/>
          <a:chExt cx="0" cy="0"/>
        </a:xfrm>
      </p:grpSpPr>
      <p:pic>
        <p:nvPicPr>
          <p:cNvPr id="5122" name="Picture 2" descr="May be a graphic of text that says 'Expert Level: 31. Collaborative Code Editor 32. Cryptocurrency Exchange 33. Al-Powered Chatbot 34. Augmented Reality A 35. Music Recommendation System 36. Blockchain-based Voting System 37. Healthcare Management System 38. Vehicle Tracking System 39. Virtual Classroom 40. loT Dashboard'">
            <a:extLst>
              <a:ext uri="{FF2B5EF4-FFF2-40B4-BE49-F238E27FC236}">
                <a16:creationId xmlns:a16="http://schemas.microsoft.com/office/drawing/2014/main" id="{1CF2C1A5-C498-4A62-542C-0A117B971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330" y="0"/>
            <a:ext cx="4846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01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14D39-1C2E-7084-97F9-FDF1E94562E6}"/>
            </a:ext>
          </a:extLst>
        </p:cNvPr>
        <p:cNvGrpSpPr/>
        <p:nvPr/>
      </p:nvGrpSpPr>
      <p:grpSpPr>
        <a:xfrm>
          <a:off x="0" y="0"/>
          <a:ext cx="0" cy="0"/>
          <a:chOff x="0" y="0"/>
          <a:chExt cx="0" cy="0"/>
        </a:xfrm>
      </p:grpSpPr>
    </p:spTree>
    <p:extLst>
      <p:ext uri="{BB962C8B-B14F-4D97-AF65-F5344CB8AC3E}">
        <p14:creationId xmlns:p14="http://schemas.microsoft.com/office/powerpoint/2010/main" val="4161836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 graphic of text that says &quot;FRONTEND DEVELOPER ROADMAP 2024 5 HTML 3 CSS PROJECT 一 Build BuildProjects Projects Build Projects JS JavaScript Git &amp; Github PROIECT CSS Framework (Tailwind CSS recommended) JavaScript Framework (React.js recommended) Build Projects COMPLETED Apply for Internship/Job Basics BasicsofBackend of Backend&quot;">
            <a:extLst>
              <a:ext uri="{FF2B5EF4-FFF2-40B4-BE49-F238E27FC236}">
                <a16:creationId xmlns:a16="http://schemas.microsoft.com/office/drawing/2014/main" id="{2526B6EC-2168-DD67-B318-3DF499F7D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3293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y be an image of ‎text that says &quot;‎Well Paid Job! সুন টব! $ nodejs js ডাটাবেস ডাটাবেস JS B CSS ক্ষেমওয়ার্ক ز Git 8 GitHub ΑΡΙ জা টবঙ জাবাকষুষ্ষ্ট 03 5 HTML CSS React/ Angular/ eact/Angular/Vue Vue‎&quot;‎">
            <a:extLst>
              <a:ext uri="{FF2B5EF4-FFF2-40B4-BE49-F238E27FC236}">
                <a16:creationId xmlns:a16="http://schemas.microsoft.com/office/drawing/2014/main" id="{B2CDBE86-4EB8-1C45-C1E8-FB1B7AAD1D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25" y="0"/>
            <a:ext cx="5616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01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y be an image of text that says &quot;PLAN FOR FRONT-END DEVELOPER HTML &amp; HTML-5 CSS &amp; CSS-3 Basic Level Java Script &amp; J-Query Angular Frameworks React Task Runners Vue.js Gulp Code Engine Advanced Level CSS Preprocessors Pug.JS Sass Templates Handling PLAN FOR BACK-END DEVELOPER PHP Developer .NET Developer PHP ↓ MySQL MEAN Stack Dev. MERN Stack Dev. Full Stack Dev. MongoDB ↓ Express JS C# ↓ ASP.NET ↓ MS SQL ↓ En. Framework Front End ↓ Back End MongoDB ↓ ExpressJS ↓ ReactjS Angular JS Node JS Node.JS&quot;">
            <a:extLst>
              <a:ext uri="{FF2B5EF4-FFF2-40B4-BE49-F238E27FC236}">
                <a16:creationId xmlns:a16="http://schemas.microsoft.com/office/drawing/2014/main" id="{6B2C149B-3139-D4BC-8F44-A85CFB565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575" y="0"/>
            <a:ext cx="6546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2432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504</TotalTime>
  <Words>650</Words>
  <Application>Microsoft Office PowerPoint</Application>
  <PresentationFormat>Widescreen</PresentationFormat>
  <Paragraphs>22</Paragraphs>
  <Slides>35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Aptos</vt:lpstr>
      <vt:lpstr>Arial</vt:lpstr>
      <vt:lpstr>Segoe UI Historic</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Dipak Pulami Magar</dc:creator>
  <cp:lastModifiedBy>Dipak Pulami Magar</cp:lastModifiedBy>
  <cp:revision>6</cp:revision>
  <dcterms:created xsi:type="dcterms:W3CDTF">2026-02-04T05:41:40Z</dcterms:created>
  <dcterms:modified xsi:type="dcterms:W3CDTF">2026-02-06T17:38:43Z</dcterms:modified>
</cp:coreProperties>
</file>